
<file path=[Content_Types].xml><?xml version="1.0" encoding="utf-8"?>
<Types xmlns="http://schemas.openxmlformats.org/package/2006/content-types">
  <Default Extension="png" ContentType="image/png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7" r:id="rId2"/>
    <p:sldId id="258" r:id="rId3"/>
    <p:sldId id="274" r:id="rId4"/>
    <p:sldId id="325" r:id="rId5"/>
    <p:sldId id="310" r:id="rId6"/>
    <p:sldId id="311" r:id="rId7"/>
    <p:sldId id="312" r:id="rId8"/>
    <p:sldId id="313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9" r:id="rId17"/>
    <p:sldId id="320" r:id="rId18"/>
    <p:sldId id="321" r:id="rId19"/>
    <p:sldId id="322" r:id="rId20"/>
    <p:sldId id="323" r:id="rId21"/>
    <p:sldId id="324" r:id="rId22"/>
    <p:sldId id="259" r:id="rId23"/>
    <p:sldId id="260" r:id="rId24"/>
    <p:sldId id="302" r:id="rId25"/>
    <p:sldId id="261" r:id="rId26"/>
    <p:sldId id="262" r:id="rId27"/>
    <p:sldId id="263" r:id="rId28"/>
    <p:sldId id="264" r:id="rId29"/>
    <p:sldId id="265" r:id="rId30"/>
    <p:sldId id="266" r:id="rId31"/>
    <p:sldId id="272" r:id="rId32"/>
    <p:sldId id="273" r:id="rId33"/>
    <p:sldId id="267" r:id="rId34"/>
    <p:sldId id="268" r:id="rId35"/>
    <p:sldId id="270" r:id="rId36"/>
    <p:sldId id="269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71" r:id="rId46"/>
    <p:sldId id="326" r:id="rId47"/>
    <p:sldId id="327" r:id="rId48"/>
    <p:sldId id="316" r:id="rId49"/>
    <p:sldId id="287" r:id="rId50"/>
    <p:sldId id="288" r:id="rId51"/>
    <p:sldId id="289" r:id="rId52"/>
    <p:sldId id="317" r:id="rId53"/>
    <p:sldId id="318" r:id="rId54"/>
    <p:sldId id="290" r:id="rId55"/>
    <p:sldId id="291" r:id="rId56"/>
    <p:sldId id="286" r:id="rId57"/>
    <p:sldId id="283" r:id="rId58"/>
    <p:sldId id="285" r:id="rId59"/>
    <p:sldId id="284" r:id="rId60"/>
    <p:sldId id="292" r:id="rId61"/>
    <p:sldId id="293" r:id="rId62"/>
    <p:sldId id="294" r:id="rId63"/>
    <p:sldId id="295" r:id="rId64"/>
    <p:sldId id="296" r:id="rId65"/>
    <p:sldId id="297" r:id="rId66"/>
    <p:sldId id="298" r:id="rId67"/>
    <p:sldId id="299" r:id="rId68"/>
    <p:sldId id="300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>
        <p:scale>
          <a:sx n="60" d="100"/>
          <a:sy n="60" d="100"/>
        </p:scale>
        <p:origin x="87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37E13-B81F-4F97-AE01-9CA69CE7F0D1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0BFED-86EB-4895-B450-4B9FDFBEFBF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0747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F38C2-4548-F541-8261-4C1D96E7A16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85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68595F-9EFD-468E-B16E-46096FE863F5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952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741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BE5582-F6DD-4D0B-A25B-34D1D2EAC21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962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6519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0287CB-18AB-405C-B4D6-57404A94E323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972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2180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148BF0-267B-42A9-9045-F267EC016E9A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983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7981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9768C37-BF94-49E7-A490-1FA39EBF046C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993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9439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52C54CB-048A-4030-A2FC-39A7A3DAA053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003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1976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794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8740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8496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37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2720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8177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1595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536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887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3258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066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8414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pring_Framewor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reate,_read,_update_and_dele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f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start.spring.i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S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355791" y="3397561"/>
            <a:ext cx="10967390" cy="902582"/>
          </a:xfrm>
        </p:spPr>
        <p:txBody>
          <a:bodyPr>
            <a:normAutofit fontScale="90000"/>
          </a:bodyPr>
          <a:lstStyle/>
          <a:p>
            <a:r>
              <a:rPr lang="en-US" dirty="0"/>
              <a:t>Software Engineering </a:t>
            </a:r>
            <a:r>
              <a:rPr lang="en-US" dirty="0" smtClean="0"/>
              <a:t>Practice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Week 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841" y="6059323"/>
            <a:ext cx="314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90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158" y="1262917"/>
            <a:ext cx="76836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38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023" y="1825625"/>
            <a:ext cx="91519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7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9446" y="1192579"/>
            <a:ext cx="71497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88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759" y="1219289"/>
            <a:ext cx="95726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7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474" y="754316"/>
            <a:ext cx="70674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0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151" y="976152"/>
            <a:ext cx="76633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18536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en-US" sz="4000" b="1" dirty="0">
                <a:solidFill>
                  <a:schemeClr val="tx1"/>
                </a:solidFill>
              </a:rPr>
              <a:t>Building and Managing </a:t>
            </a:r>
            <a:br>
              <a:rPr lang="en-US" altLang="en-US" sz="4000" b="1" dirty="0">
                <a:solidFill>
                  <a:schemeClr val="tx1"/>
                </a:solidFill>
              </a:rPr>
            </a:br>
            <a:r>
              <a:rPr lang="en-US" altLang="en-US" sz="4000" b="1" dirty="0">
                <a:solidFill>
                  <a:schemeClr val="tx1"/>
                </a:solidFill>
              </a:rPr>
              <a:t>Java Projects with Maven</a:t>
            </a:r>
          </a:p>
        </p:txBody>
      </p:sp>
    </p:spTree>
    <p:extLst>
      <p:ext uri="{BB962C8B-B14F-4D97-AF65-F5344CB8AC3E}">
        <p14:creationId xmlns:p14="http://schemas.microsoft.com/office/powerpoint/2010/main" val="270165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869" y="1235864"/>
            <a:ext cx="61908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945" y="711030"/>
            <a:ext cx="6516633" cy="578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13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234" y="602817"/>
            <a:ext cx="7585569" cy="570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73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93550"/>
              </p:ext>
            </p:extLst>
          </p:nvPr>
        </p:nvGraphicFramePr>
        <p:xfrm>
          <a:off x="224509" y="1711282"/>
          <a:ext cx="10515600" cy="35070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489">
                  <a:extLst>
                    <a:ext uri="{9D8B030D-6E8A-4147-A177-3AD203B41FA5}">
                      <a16:colId xmlns:a16="http://schemas.microsoft.com/office/drawing/2014/main" val="2838056077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1723404776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3564274247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63499093"/>
                    </a:ext>
                  </a:extLst>
                </a:gridCol>
                <a:gridCol w="1939303">
                  <a:extLst>
                    <a:ext uri="{9D8B030D-6E8A-4147-A177-3AD203B41FA5}">
                      <a16:colId xmlns:a16="http://schemas.microsoft.com/office/drawing/2014/main" val="3222253254"/>
                    </a:ext>
                  </a:extLst>
                </a:gridCol>
              </a:tblGrid>
              <a:tr h="34329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week</a:t>
                      </a:r>
                      <a:endParaRPr lang="en-AU" sz="17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Iteration</a:t>
                      </a:r>
                      <a:endParaRPr lang="en-AU" sz="17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End </a:t>
                      </a:r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Date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Release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45027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4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Iteration 0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13/08/2018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19/08/2018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2603776926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5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Iteration 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20/08/2018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27/08/2018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2277961939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6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Iteration 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27/08/2018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426244383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Week 7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3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3/09/2018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9/09/2018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2552824451"/>
                  </a:ext>
                </a:extLst>
              </a:tr>
              <a:tr h="157088"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3094416211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week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Iteration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End Date</a:t>
                      </a:r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Release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937422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Week 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1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10/09/2018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16/09/2018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2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59625230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9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2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17/09/2018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23/09/2018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012083546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10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3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24/09/2018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341924556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4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3/10/2018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9/10/2018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892311172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5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10/10/2018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17/10/2018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4208073038"/>
                  </a:ext>
                </a:extLst>
              </a:tr>
              <a:tr h="174658"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extLst>
                  <a:ext uri="{0D108BD9-81ED-4DB2-BD59-A6C34878D82A}">
                    <a16:rowId xmlns:a16="http://schemas.microsoft.com/office/drawing/2014/main" val="252126175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657379" y="611599"/>
            <a:ext cx="37410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Project Plan –Tutoring 3</a:t>
            </a:r>
            <a:endParaRPr lang="en-AU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10805432" y="2818468"/>
            <a:ext cx="1469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Assignment 1</a:t>
            </a:r>
          </a:p>
          <a:p>
            <a:r>
              <a:rPr lang="en-US" b="1" dirty="0" smtClean="0"/>
              <a:t>Show Case</a:t>
            </a:r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10805431" y="4611982"/>
            <a:ext cx="1469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Assignment 2</a:t>
            </a:r>
          </a:p>
          <a:p>
            <a:r>
              <a:rPr lang="en-US" b="1" dirty="0" smtClean="0"/>
              <a:t>Show Case</a:t>
            </a:r>
            <a:endParaRPr lang="en-AU" dirty="0"/>
          </a:p>
        </p:txBody>
      </p:sp>
      <p:sp>
        <p:nvSpPr>
          <p:cNvPr id="8" name="Right Arrow 7"/>
          <p:cNvSpPr/>
          <p:nvPr/>
        </p:nvSpPr>
        <p:spPr>
          <a:xfrm>
            <a:off x="10379121" y="2907439"/>
            <a:ext cx="481318" cy="325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ight Arrow 8"/>
          <p:cNvSpPr/>
          <p:nvPr/>
        </p:nvSpPr>
        <p:spPr>
          <a:xfrm>
            <a:off x="10379121" y="4772520"/>
            <a:ext cx="481318" cy="325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543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690" y="1257507"/>
            <a:ext cx="70508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96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610" y="1084366"/>
            <a:ext cx="7801327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27069" y="5688892"/>
            <a:ext cx="40418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mvn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spring-boot:run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3409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15" y="1724568"/>
            <a:ext cx="3844880" cy="480817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8353" y="269078"/>
            <a:ext cx="5194385" cy="714972"/>
          </a:xfrm>
        </p:spPr>
        <p:txBody>
          <a:bodyPr>
            <a:normAutofit fontScale="90000"/>
          </a:bodyPr>
          <a:lstStyle/>
          <a:p>
            <a:r>
              <a:rPr lang="en-AU" sz="3200" b="1" dirty="0" smtClean="0"/>
              <a:t>1-Aspect Oriented Programming</a:t>
            </a:r>
            <a:endParaRPr lang="en-AU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283" y="1724568"/>
            <a:ext cx="3725105" cy="4739531"/>
          </a:xfrm>
          <a:prstGeom prst="rect">
            <a:avLst/>
          </a:prstGeom>
        </p:spPr>
      </p:pic>
      <p:sp>
        <p:nvSpPr>
          <p:cNvPr id="9" name="Title 5"/>
          <p:cNvSpPr txBox="1">
            <a:spLocks/>
          </p:cNvSpPr>
          <p:nvPr/>
        </p:nvSpPr>
        <p:spPr>
          <a:xfrm>
            <a:off x="6948919" y="323185"/>
            <a:ext cx="5194385" cy="714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 smtClean="0"/>
              <a:t>2-Spring Boot Programming</a:t>
            </a:r>
            <a:endParaRPr lang="en-AU" sz="3200" b="1" dirty="0"/>
          </a:p>
        </p:txBody>
      </p:sp>
    </p:spTree>
    <p:extLst>
      <p:ext uri="{BB962C8B-B14F-4D97-AF65-F5344CB8AC3E}">
        <p14:creationId xmlns:p14="http://schemas.microsoft.com/office/powerpoint/2010/main" val="3864689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545" y="1027906"/>
            <a:ext cx="7435899" cy="522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72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334" y="1214221"/>
            <a:ext cx="73679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09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180" y="966457"/>
            <a:ext cx="65403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85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28587"/>
            <a:ext cx="913447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68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1797" y="941909"/>
            <a:ext cx="7474262" cy="536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19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233" y="193282"/>
            <a:ext cx="8198687" cy="64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2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669" y="1144428"/>
            <a:ext cx="60397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3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81" y="2940631"/>
            <a:ext cx="9960210" cy="1325563"/>
          </a:xfrm>
        </p:spPr>
        <p:txBody>
          <a:bodyPr>
            <a:noAutofit/>
          </a:bodyPr>
          <a:lstStyle/>
          <a:p>
            <a:r>
              <a:rPr lang="en-AU" sz="7200" b="1" dirty="0"/>
              <a:t>Java Development Track</a:t>
            </a:r>
            <a:br>
              <a:rPr lang="en-AU" sz="7200" b="1" dirty="0"/>
            </a:br>
            <a:endParaRPr lang="en-AU" sz="7200" b="1" dirty="0"/>
          </a:p>
        </p:txBody>
      </p:sp>
    </p:spTree>
    <p:extLst>
      <p:ext uri="{BB962C8B-B14F-4D97-AF65-F5344CB8AC3E}">
        <p14:creationId xmlns:p14="http://schemas.microsoft.com/office/powerpoint/2010/main" val="11707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07" y="466905"/>
            <a:ext cx="7583594" cy="585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61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394" y="0"/>
            <a:ext cx="8974532" cy="63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46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90512"/>
            <a:ext cx="1019175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05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556" y="332664"/>
            <a:ext cx="8140518" cy="603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75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492" y="720980"/>
            <a:ext cx="8375896" cy="57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37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805" y="862130"/>
            <a:ext cx="7254879" cy="536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94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2872" y="751665"/>
            <a:ext cx="66625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44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494" y="831445"/>
            <a:ext cx="7037475" cy="55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95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290" y="88090"/>
            <a:ext cx="8867775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08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012" y="849856"/>
            <a:ext cx="67981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74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10" y="0"/>
            <a:ext cx="12209210" cy="6867681"/>
          </a:xfrm>
        </p:spPr>
      </p:pic>
      <p:sp>
        <p:nvSpPr>
          <p:cNvPr id="7" name="Rectangle 6"/>
          <p:cNvSpPr/>
          <p:nvPr/>
        </p:nvSpPr>
        <p:spPr>
          <a:xfrm>
            <a:off x="4335733" y="281222"/>
            <a:ext cx="3265794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Spring Security</a:t>
            </a:r>
            <a:endParaRPr lang="en-US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Spring Boot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Junit 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</a:t>
            </a:r>
            <a:r>
              <a:rPr lang="en-US" altLang="en-US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hymeleaf</a:t>
            </a:r>
            <a:r>
              <a:rPr lang="en-US" alt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Eclipse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Naming Conventions , Coding Standard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15306" y="5851775"/>
            <a:ext cx="86164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  <a:latin typeface="Century Gothic" panose="020B0502020202020204" pitchFamily="34" charset="0"/>
              </a:rPr>
              <a:t>Welcome to the Desert of the Real</a:t>
            </a:r>
            <a:endParaRPr lang="en-AU" sz="4000" b="1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4456" y="311128"/>
            <a:ext cx="2056162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CRUD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REST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Maven/</a:t>
            </a:r>
            <a:r>
              <a:rPr lang="en-US" altLang="en-US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Gradle</a:t>
            </a:r>
            <a:endParaRPr lang="en-US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AOP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Spring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Spring MVC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Heroku</a:t>
            </a:r>
            <a:endParaRPr lang="en-US" alt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Jenkins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AU" b="1" dirty="0">
                <a:solidFill>
                  <a:schemeClr val="bg1"/>
                </a:solidFill>
                <a:latin typeface="Century Gothic" panose="020B0502020202020204" pitchFamily="34" charset="0"/>
              </a:rPr>
              <a:t>HATEOAS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endParaRPr lang="en-US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63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35" y="205810"/>
            <a:ext cx="7265559" cy="633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40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42" y="316147"/>
            <a:ext cx="715327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57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2447" y="868266"/>
            <a:ext cx="8408623" cy="53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4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073" y="855993"/>
            <a:ext cx="8599353" cy="558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74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025" y="500051"/>
            <a:ext cx="8546853" cy="544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36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929" y="690296"/>
            <a:ext cx="8502141" cy="590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2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2055813" y="228600"/>
            <a:ext cx="6508750" cy="11430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>
                <a:solidFill>
                  <a:srgbClr val="990000"/>
                </a:solidFill>
              </a:rPr>
              <a:t>What is Spring?</a:t>
            </a: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981200" y="2209801"/>
            <a:ext cx="6508750" cy="391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“</a:t>
            </a:r>
            <a:r>
              <a:rPr lang="en-US" altLang="en-US" sz="2000" i="1">
                <a:solidFill>
                  <a:srgbClr val="333333"/>
                </a:solidFill>
                <a:latin typeface="Century Gothic" panose="020B0502020202020204" pitchFamily="34" charset="0"/>
              </a:rPr>
              <a:t>The Spring Framework is an open source application framework and inversion of control container for the Java platform.</a:t>
            </a: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” 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" panose="05000000000000000000" pitchFamily="2" charset="2"/>
              <a:buChar char=""/>
            </a:pPr>
            <a:r>
              <a:rPr lang="en-US" altLang="en-US" sz="2000" u="sng">
                <a:solidFill>
                  <a:srgbClr val="CCCCFF"/>
                </a:solidFill>
                <a:latin typeface="Century Gothic" panose="020B0502020202020204" pitchFamily="34" charset="0"/>
                <a:hlinkClick r:id="rId3"/>
              </a:rPr>
              <a:t>http://en.wikipedia.org/wiki/Spring_Framework</a:t>
            </a:r>
          </a:p>
          <a:p>
            <a:pPr>
              <a:spcBef>
                <a:spcPts val="1800"/>
              </a:spcBef>
              <a:buClr>
                <a:srgbClr val="990000"/>
              </a:buClr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Inversion of control container is also called </a:t>
            </a:r>
            <a:r>
              <a:rPr lang="en-US" altLang="en-US" sz="2000" b="1">
                <a:solidFill>
                  <a:srgbClr val="333333"/>
                </a:solidFill>
                <a:latin typeface="Century Gothic" panose="020B0502020202020204" pitchFamily="34" charset="0"/>
              </a:rPr>
              <a:t>dependency injection</a:t>
            </a:r>
          </a:p>
          <a:p>
            <a:pPr>
              <a:spcBef>
                <a:spcPts val="1800"/>
              </a:spcBef>
              <a:buClr>
                <a:srgbClr val="990000"/>
              </a:buClr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Supports many templating engines for web-service and also full-featured dynamic web-sites. </a:t>
            </a:r>
          </a:p>
          <a:p>
            <a:pPr>
              <a:spcBef>
                <a:spcPts val="1800"/>
              </a:spcBef>
              <a:buClr>
                <a:srgbClr val="990000"/>
              </a:buClr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Support for popular Frameworks such as Bootstrap, Vaadin, Thymleaf, etc. etc. etc.  </a:t>
            </a:r>
          </a:p>
          <a:p>
            <a:pPr>
              <a:spcBef>
                <a:spcPts val="1800"/>
              </a:spcBef>
            </a:pPr>
            <a:endParaRPr lang="en-US" altLang="en-US" sz="2000">
              <a:solidFill>
                <a:srgbClr val="333333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</a:pPr>
            <a:endParaRPr lang="en-US" altLang="en-US" sz="2000">
              <a:solidFill>
                <a:srgbClr val="33333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8157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2055813" y="228600"/>
            <a:ext cx="6508750" cy="1143000"/>
          </a:xfrm>
          <a:ln/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>
                <a:solidFill>
                  <a:srgbClr val="990000"/>
                </a:solidFill>
              </a:rPr>
              <a:t>Inversion of control container / dependency injection:</a:t>
            </a: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1981200" y="2209801"/>
            <a:ext cx="6508750" cy="391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Rather than instantiating an object using the new keyword, the container injects (and manages) a reference for you. </a:t>
            </a:r>
          </a:p>
          <a:p>
            <a:pPr>
              <a:spcBef>
                <a:spcPts val="1800"/>
              </a:spcBef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This may seem just a delegation swap, but it has important implications for the scope of those objects.</a:t>
            </a:r>
          </a:p>
          <a:p>
            <a:pPr>
              <a:spcBef>
                <a:spcPts val="1800"/>
              </a:spcBef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You have seem dependency injection in FXML already. </a:t>
            </a:r>
          </a:p>
          <a:p>
            <a:pPr>
              <a:spcBef>
                <a:spcPts val="1800"/>
              </a:spcBef>
              <a:buClr>
                <a:srgbClr val="990000"/>
              </a:buClr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Inversion of control container is also called </a:t>
            </a:r>
            <a:r>
              <a:rPr lang="en-US" altLang="en-US" sz="2000" b="1">
                <a:solidFill>
                  <a:srgbClr val="333333"/>
                </a:solidFill>
                <a:latin typeface="Century Gothic" panose="020B0502020202020204" pitchFamily="34" charset="0"/>
              </a:rPr>
              <a:t>dependency injection</a:t>
            </a:r>
          </a:p>
          <a:p>
            <a:pPr>
              <a:spcBef>
                <a:spcPts val="1800"/>
              </a:spcBef>
              <a:buClr>
                <a:srgbClr val="990000"/>
              </a:buClr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  </a:t>
            </a:r>
          </a:p>
          <a:p>
            <a:pPr>
              <a:spcBef>
                <a:spcPts val="1800"/>
              </a:spcBef>
            </a:pPr>
            <a:endParaRPr lang="en-US" altLang="en-US" sz="2000">
              <a:solidFill>
                <a:srgbClr val="333333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</a:pPr>
            <a:endParaRPr lang="en-US" altLang="en-US" sz="2000">
              <a:solidFill>
                <a:srgbClr val="33333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260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SpringBoot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5390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866"/>
            <a:ext cx="10515600" cy="43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3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0"/>
            <a:ext cx="6508750" cy="11430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>
                <a:solidFill>
                  <a:srgbClr val="990000"/>
                </a:solidFill>
              </a:rPr>
              <a:t>Terminology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981200" y="2209801"/>
            <a:ext cx="6508750" cy="391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What is 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CRUD</a:t>
            </a:r>
            <a:endParaRPr lang="en-US" altLang="en-US" sz="2000" dirty="0">
              <a:solidFill>
                <a:srgbClr val="333333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What is 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REST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What is 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Maven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What is AOP</a:t>
            </a:r>
            <a:endParaRPr lang="en-US" altLang="en-US" sz="2000" dirty="0">
              <a:solidFill>
                <a:srgbClr val="333333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What is 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Spring</a:t>
            </a:r>
            <a:endParaRPr lang="en-US" altLang="en-US" sz="2000" dirty="0">
              <a:solidFill>
                <a:srgbClr val="333333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What is Spring Boot and </a:t>
            </a:r>
            <a:r>
              <a:rPr lang="en-US" altLang="en-US" sz="2000" dirty="0" err="1" smtClean="0">
                <a:solidFill>
                  <a:srgbClr val="333333"/>
                </a:solidFill>
                <a:latin typeface="Century Gothic" panose="020B0502020202020204" pitchFamily="34" charset="0"/>
              </a:rPr>
              <a:t>thymeleaf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.</a:t>
            </a:r>
            <a:endParaRPr lang="en-US" altLang="en-US" sz="2000" dirty="0">
              <a:solidFill>
                <a:srgbClr val="333333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Now… We can Start Coding 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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!</a:t>
            </a:r>
            <a:endParaRPr lang="en-US" altLang="en-US" sz="2000" dirty="0">
              <a:solidFill>
                <a:srgbClr val="33333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4883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641" y="892813"/>
            <a:ext cx="9394418" cy="515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854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681" y="567558"/>
            <a:ext cx="9324526" cy="542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70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0930" y="1170936"/>
            <a:ext cx="83707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71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989" y="1154704"/>
            <a:ext cx="86652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70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210" y="1089194"/>
            <a:ext cx="9863797" cy="556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930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536" y="1083057"/>
            <a:ext cx="9362312" cy="521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9984"/>
          </a:xfrm>
        </p:spPr>
        <p:txBody>
          <a:bodyPr/>
          <a:lstStyle/>
          <a:p>
            <a:r>
              <a:rPr lang="en-AU" dirty="0" smtClean="0"/>
              <a:t>Spring Boot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5763" y="1328534"/>
            <a:ext cx="5359801" cy="532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768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874" y="555284"/>
            <a:ext cx="8058031" cy="59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825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442912"/>
            <a:ext cx="111442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300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● </a:t>
            </a:r>
            <a:r>
              <a:rPr lang="en-AU" dirty="0" smtClean="0"/>
              <a:t>Dramatically </a:t>
            </a:r>
            <a:r>
              <a:rPr lang="en-AU" dirty="0"/>
              <a:t>reduces boilerplate code 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● </a:t>
            </a:r>
            <a:r>
              <a:rPr lang="en-AU" dirty="0"/>
              <a:t>Enables polyglot 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● </a:t>
            </a:r>
            <a:r>
              <a:rPr lang="en-AU" dirty="0"/>
              <a:t>Simplifies integration testing 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● </a:t>
            </a:r>
            <a:r>
              <a:rPr lang="en-AU" dirty="0"/>
              <a:t>Simplifies environment maintenance</a:t>
            </a:r>
          </a:p>
        </p:txBody>
      </p:sp>
    </p:spTree>
    <p:extLst>
      <p:ext uri="{BB962C8B-B14F-4D97-AF65-F5344CB8AC3E}">
        <p14:creationId xmlns:p14="http://schemas.microsoft.com/office/powerpoint/2010/main" val="3091405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0"/>
            <a:ext cx="6508750" cy="11430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>
                <a:solidFill>
                  <a:srgbClr val="990000"/>
                </a:solidFill>
              </a:rPr>
              <a:t>What is CRUD?</a:t>
            </a: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1981200" y="2209801"/>
            <a:ext cx="6508750" cy="391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“</a:t>
            </a:r>
            <a:r>
              <a:rPr lang="en-US" altLang="en-US" sz="2000" i="1">
                <a:solidFill>
                  <a:srgbClr val="333333"/>
                </a:solidFill>
                <a:latin typeface="Century Gothic" panose="020B0502020202020204" pitchFamily="34" charset="0"/>
              </a:rPr>
              <a:t>In computer programming, create, read, update and delete (as an acronym CRUD) (Sometimes called SCRUD with an "S" for Search) are the four basic functions of persistent storage.</a:t>
            </a: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”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" panose="05000000000000000000" pitchFamily="2" charset="2"/>
              <a:buChar char=""/>
            </a:pPr>
            <a:r>
              <a:rPr lang="en-US" altLang="en-US" sz="1400" u="sng">
                <a:solidFill>
                  <a:srgbClr val="CCCCFF"/>
                </a:solidFill>
                <a:latin typeface="Century Gothic" panose="020B0502020202020204" pitchFamily="34" charset="0"/>
                <a:hlinkClick r:id="rId3"/>
              </a:rPr>
              <a:t>http://en.wikipedia.org/wiki/Create,_read,_update_and_delete</a:t>
            </a:r>
          </a:p>
          <a:p>
            <a:pPr>
              <a:spcBef>
                <a:spcPts val="1800"/>
              </a:spcBef>
            </a:pPr>
            <a:endParaRPr lang="en-US" altLang="en-US" sz="1400" u="sng">
              <a:solidFill>
                <a:srgbClr val="D0101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1242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973" y="1230345"/>
            <a:ext cx="77966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10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018" y="1383767"/>
            <a:ext cx="76781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41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885" y="1181249"/>
            <a:ext cx="75373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33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9775" y="1254892"/>
            <a:ext cx="76319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261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791" y="1089195"/>
            <a:ext cx="77556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2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7693" y="1027906"/>
            <a:ext cx="75793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214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9061" y="1076921"/>
            <a:ext cx="7680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7229502"/>
          </a:xfrm>
        </p:spPr>
      </p:pic>
    </p:spTree>
    <p:extLst>
      <p:ext uri="{BB962C8B-B14F-4D97-AF65-F5344CB8AC3E}">
        <p14:creationId xmlns:p14="http://schemas.microsoft.com/office/powerpoint/2010/main" val="175078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 smtClean="0"/>
              <a:t>Let’s have some fun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1-Download Apache Maven Latest version</a:t>
            </a:r>
          </a:p>
          <a:p>
            <a:r>
              <a:rPr lang="en-AU" dirty="0" smtClean="0"/>
              <a:t>2-Make sure you install JDK 1.8 and defined in your System Path.</a:t>
            </a:r>
          </a:p>
          <a:p>
            <a:r>
              <a:rPr lang="en-AU" dirty="0"/>
              <a:t>3- go to </a:t>
            </a:r>
            <a:r>
              <a:rPr lang="en-AU" dirty="0">
                <a:hlinkClick r:id="rId2"/>
              </a:rPr>
              <a:t>http://start.spring.io</a:t>
            </a:r>
            <a:r>
              <a:rPr lang="en-AU" dirty="0" smtClean="0">
                <a:hlinkClick r:id="rId2"/>
              </a:rPr>
              <a:t>/</a:t>
            </a:r>
            <a:r>
              <a:rPr lang="en-AU" dirty="0" smtClean="0"/>
              <a:t>  , configure your POM file</a:t>
            </a:r>
          </a:p>
          <a:p>
            <a:r>
              <a:rPr lang="en-AU" dirty="0" smtClean="0"/>
              <a:t>Open your maven project using (Eclipse , VSC , </a:t>
            </a:r>
            <a:r>
              <a:rPr lang="en-AU" dirty="0" err="1" smtClean="0"/>
              <a:t>netbeans</a:t>
            </a:r>
            <a:r>
              <a:rPr lang="en-AU" dirty="0" smtClean="0"/>
              <a:t> ,….)</a:t>
            </a:r>
          </a:p>
          <a:p>
            <a:r>
              <a:rPr lang="en-AU" dirty="0" smtClean="0"/>
              <a:t>Build the maven repo from CMD.</a:t>
            </a:r>
          </a:p>
          <a:p>
            <a:r>
              <a:rPr lang="en-AU" dirty="0" smtClean="0"/>
              <a:t>Develop hello world </a:t>
            </a:r>
            <a:r>
              <a:rPr lang="en-AU" smtClean="0"/>
              <a:t>web service.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406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0"/>
            <a:ext cx="6508750" cy="11430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>
                <a:solidFill>
                  <a:srgbClr val="990000"/>
                </a:solidFill>
              </a:rPr>
              <a:t>What is REST?</a:t>
            </a: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981200" y="2209801"/>
            <a:ext cx="6508750" cy="391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“</a:t>
            </a:r>
            <a:r>
              <a:rPr lang="en-US" altLang="en-US" sz="2000" i="1">
                <a:solidFill>
                  <a:srgbClr val="333333"/>
                </a:solidFill>
                <a:latin typeface="Century Gothic" panose="020B0502020202020204" pitchFamily="34" charset="0"/>
              </a:rPr>
              <a:t>Representational state transfer (REST) is an abstraction of the architecture of the World Wide Web; more precisely, REST is an architectural style consisting of a coordinated set of architectural constraints applied to components, connectors, and data elements, within a distributed hypermedia system.</a:t>
            </a: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”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u="sng">
                <a:solidFill>
                  <a:srgbClr val="CCCCFF"/>
                </a:solidFill>
                <a:latin typeface="Century Gothic" panose="020B0502020202020204" pitchFamily="34" charset="0"/>
                <a:hlinkClick r:id="rId3"/>
              </a:rPr>
              <a:t>http://en.wikipedia.org/wiki/REST</a:t>
            </a:r>
          </a:p>
          <a:p>
            <a:pPr>
              <a:spcBef>
                <a:spcPts val="1800"/>
              </a:spcBef>
            </a:pPr>
            <a:endParaRPr lang="en-US" altLang="en-US" sz="2000" u="sng">
              <a:solidFill>
                <a:srgbClr val="D0101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285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0"/>
            <a:ext cx="6508750" cy="11430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>
                <a:solidFill>
                  <a:srgbClr val="990000"/>
                </a:solidFill>
              </a:rPr>
              <a:t>Basic CRUD with REST</a:t>
            </a:r>
          </a:p>
        </p:txBody>
      </p:sp>
      <p:graphicFrame>
        <p:nvGraphicFramePr>
          <p:cNvPr id="11266" name="Group 2"/>
          <p:cNvGraphicFramePr>
            <a:graphicFrameLocks noGrp="1"/>
          </p:cNvGraphicFramePr>
          <p:nvPr/>
        </p:nvGraphicFramePr>
        <p:xfrm>
          <a:off x="1981200" y="2209801"/>
          <a:ext cx="6510338" cy="1857375"/>
        </p:xfrm>
        <a:graphic>
          <a:graphicData uri="http://schemas.openxmlformats.org/drawingml/2006/table">
            <a:tbl>
              <a:tblPr/>
              <a:tblGrid>
                <a:gridCol w="3255963">
                  <a:extLst>
                    <a:ext uri="{9D8B030D-6E8A-4147-A177-3AD203B41FA5}">
                      <a16:colId xmlns:a16="http://schemas.microsoft.com/office/drawing/2014/main" val="2036916758"/>
                    </a:ext>
                  </a:extLst>
                </a:gridCol>
                <a:gridCol w="3254375">
                  <a:extLst>
                    <a:ext uri="{9D8B030D-6E8A-4147-A177-3AD203B41FA5}">
                      <a16:colId xmlns:a16="http://schemas.microsoft.com/office/drawing/2014/main" val="384252554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Operation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HTTP / REST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925986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Create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CC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PUT / </a:t>
                      </a: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POST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93679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Read (Retrieve)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GET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343252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Update (Modify)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CC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PUT</a:t>
                      </a: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 / PATCH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20816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Delete (Destroy)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DELETE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169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588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239" y="1137538"/>
            <a:ext cx="93059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15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2813</TotalTime>
  <Words>525</Words>
  <Application>Microsoft Office PowerPoint</Application>
  <PresentationFormat>Widescreen</PresentationFormat>
  <Paragraphs>139</Paragraphs>
  <Slides>68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Microsoft YaHei</vt:lpstr>
      <vt:lpstr>Arial</vt:lpstr>
      <vt:lpstr>Calibri</vt:lpstr>
      <vt:lpstr>Calibri Light</vt:lpstr>
      <vt:lpstr>Century Gothic</vt:lpstr>
      <vt:lpstr>Wingdings</vt:lpstr>
      <vt:lpstr>Wingdings 2</vt:lpstr>
      <vt:lpstr>Office Theme</vt:lpstr>
      <vt:lpstr>Software Engineering Practice   Week 5</vt:lpstr>
      <vt:lpstr>PowerPoint Presentation</vt:lpstr>
      <vt:lpstr>Java Development Track </vt:lpstr>
      <vt:lpstr>PowerPoint Presentation</vt:lpstr>
      <vt:lpstr>Terminology</vt:lpstr>
      <vt:lpstr>What is CRUD?</vt:lpstr>
      <vt:lpstr>What is REST?</vt:lpstr>
      <vt:lpstr>Basic CRUD with 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1-Aspect Oriented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Spring?</vt:lpstr>
      <vt:lpstr>Inversion of control container / dependency injection:</vt:lpstr>
      <vt:lpstr>SpringBoot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Spring Boot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have some fun</vt:lpstr>
    </vt:vector>
  </TitlesOfParts>
  <Company>University of Technology Sydney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Ayman Ahmed Elgharabawy</dc:creator>
  <cp:lastModifiedBy>ayman</cp:lastModifiedBy>
  <cp:revision>316</cp:revision>
  <dcterms:created xsi:type="dcterms:W3CDTF">2018-07-29T08:54:41Z</dcterms:created>
  <dcterms:modified xsi:type="dcterms:W3CDTF">2018-08-22T03:56:53Z</dcterms:modified>
</cp:coreProperties>
</file>